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5" r:id="rId2"/>
    <p:sldId id="328" r:id="rId3"/>
    <p:sldId id="31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nem barut" initials="sb" lastIdx="2" clrIdx="0">
    <p:extLst>
      <p:ext uri="{19B8F6BF-5375-455C-9EA6-DF929625EA0E}">
        <p15:presenceInfo xmlns:p15="http://schemas.microsoft.com/office/powerpoint/2012/main" userId="8967d584deb208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6839" autoAdjust="0"/>
  </p:normalViewPr>
  <p:slideViewPr>
    <p:cSldViewPr snapToGrid="0">
      <p:cViewPr varScale="1">
        <p:scale>
          <a:sx n="99" d="100"/>
          <a:sy n="99" d="100"/>
        </p:scale>
        <p:origin x="9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6C460-C3B0-4198-A528-1D4EBB20D3B0}" type="datetimeFigureOut">
              <a:rPr lang="tr-TR" smtClean="0"/>
              <a:t>16.08.2022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95D44-78F7-43F5-A833-887FAB8460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995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C5B-0151-4689-9E6A-7BF734A35756}" type="datetime1">
              <a:rPr lang="tr-TR" smtClean="0"/>
              <a:t>16.08.2022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59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4FA6-EDDF-4535-AB17-A8DDEA0EE457}" type="datetime1">
              <a:rPr lang="tr-TR" smtClean="0"/>
              <a:t>16.08.2022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0FF3-7895-4D8F-A1F5-FA7328AA2C42}" type="datetime1">
              <a:rPr lang="tr-TR" smtClean="0"/>
              <a:t>16.08.2022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01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FECD-4237-448E-9380-B71C4E06080A}" type="datetime1">
              <a:rPr lang="tr-TR" smtClean="0"/>
              <a:t>16.08.2022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92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F1A34-DD32-43B2-9A43-1B41857EEC29}" type="datetime1">
              <a:rPr lang="tr-TR" smtClean="0"/>
              <a:t>16.08.2022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00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90AC-E838-405A-BF05-0F4A2B5EF00B}" type="datetime1">
              <a:rPr lang="tr-TR" smtClean="0"/>
              <a:t>16.08.2022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40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5F8E-50E1-46B2-B6C6-0769F3718E9A}" type="datetime1">
              <a:rPr lang="tr-TR" smtClean="0"/>
              <a:t>16.08.2022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57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49E9-7582-459E-AE65-9CA935A07B34}" type="datetime1">
              <a:rPr lang="tr-TR" smtClean="0"/>
              <a:t>16.08.2022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22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26E1-041F-4B4D-A056-CE6988298B3E}" type="datetime1">
              <a:rPr lang="tr-TR" smtClean="0"/>
              <a:t>16.08.2022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30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84A1-4B8C-45F1-AB12-4E433FA190CE}" type="datetime1">
              <a:rPr lang="tr-TR" smtClean="0"/>
              <a:t>16.08.2022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42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B564-C850-425D-9D98-B6677A59ADEE}" type="datetime1">
              <a:rPr lang="tr-TR" smtClean="0"/>
              <a:t>16.08.2022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50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86A4D-45CC-4103-8120-D609C145BEC7}" type="datetime1">
              <a:rPr lang="tr-TR" smtClean="0"/>
              <a:t>16.08.2022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D1EBF-59EC-44F4-B9C5-8384432AF4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54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nvan 3">
            <a:extLst>
              <a:ext uri="{FF2B5EF4-FFF2-40B4-BE49-F238E27FC236}">
                <a16:creationId xmlns:a16="http://schemas.microsoft.com/office/drawing/2014/main" id="{AAC906F2-BEE2-4E85-9122-1A2EE1A6A1C5}"/>
              </a:ext>
            </a:extLst>
          </p:cNvPr>
          <p:cNvSpPr txBox="1">
            <a:spLocks/>
          </p:cNvSpPr>
          <p:nvPr/>
        </p:nvSpPr>
        <p:spPr>
          <a:xfrm>
            <a:off x="326880" y="2820359"/>
            <a:ext cx="11569845" cy="2664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tr-T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Kurumsal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Yönetim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Bilgi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Rapor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tr-TR" sz="5400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474F8CB-BBBC-405C-85B0-B18DC959F122}"/>
              </a:ext>
            </a:extLst>
          </p:cNvPr>
          <p:cNvSpPr txBox="1"/>
          <p:nvPr/>
        </p:nvSpPr>
        <p:spPr>
          <a:xfrm>
            <a:off x="-85725" y="5853678"/>
            <a:ext cx="12192000" cy="923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r-TR" sz="1800" dirty="0">
              <a:latin typeface="Arial Narrow" panose="020B0606020202030204" pitchFamily="34" charset="0"/>
              <a:cs typeface="Adobe Devanagari" panose="02040503050201020203" pitchFamily="18" charset="0"/>
            </a:endParaRPr>
          </a:p>
          <a:p>
            <a:pPr algn="ctr"/>
            <a:r>
              <a:rPr lang="tr-TR" dirty="0">
                <a:latin typeface="Arial Narrow" panose="020B0606020202030204" pitchFamily="34" charset="0"/>
                <a:cs typeface="Adobe Devanagari" panose="02040503050201020203" pitchFamily="18" charset="0"/>
              </a:rPr>
              <a:t>Ağustos</a:t>
            </a:r>
            <a:r>
              <a:rPr lang="tr-TR" sz="1800" dirty="0">
                <a:latin typeface="Arial Narrow" panose="020B0606020202030204" pitchFamily="34" charset="0"/>
                <a:cs typeface="Adobe Devanagari" panose="02040503050201020203" pitchFamily="18" charset="0"/>
              </a:rPr>
              <a:t> 2022</a:t>
            </a:r>
            <a:endParaRPr lang="tr-TR" dirty="0">
              <a:latin typeface="Arial Narrow" panose="020B0606020202030204" pitchFamily="34" charset="0"/>
            </a:endParaRPr>
          </a:p>
          <a:p>
            <a:endParaRPr lang="tr-TR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984C0158-4482-202A-0D22-141BBCE33415}"/>
              </a:ext>
            </a:extLst>
          </p:cNvPr>
          <p:cNvSpPr txBox="1"/>
          <p:nvPr/>
        </p:nvSpPr>
        <p:spPr>
          <a:xfrm>
            <a:off x="2632510" y="490930"/>
            <a:ext cx="60007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/>
              <a:t>ECZACILIK FAKÜLTESİ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6F85AC0-3726-6F70-0B62-E1769B871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0720" y="256765"/>
            <a:ext cx="1460383" cy="1391659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850AE81A-5072-A4DC-44BF-073596161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62856"/>
            <a:ext cx="1196159" cy="128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67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474F8CB-BBBC-405C-85B0-B18DC959F122}"/>
              </a:ext>
            </a:extLst>
          </p:cNvPr>
          <p:cNvSpPr txBox="1"/>
          <p:nvPr/>
        </p:nvSpPr>
        <p:spPr>
          <a:xfrm>
            <a:off x="-85725" y="5853678"/>
            <a:ext cx="12192000" cy="923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tr-TR" sz="1800" dirty="0">
              <a:latin typeface="Arial Narrow" panose="020B0606020202030204" pitchFamily="34" charset="0"/>
              <a:cs typeface="Adobe Devanagari" panose="02040503050201020203" pitchFamily="18" charset="0"/>
            </a:endParaRPr>
          </a:p>
          <a:p>
            <a:pPr algn="ctr"/>
            <a:r>
              <a:rPr lang="tr-TR" dirty="0">
                <a:latin typeface="Arial Narrow" panose="020B0606020202030204" pitchFamily="34" charset="0"/>
                <a:cs typeface="Adobe Devanagari" panose="02040503050201020203" pitchFamily="18" charset="0"/>
              </a:rPr>
              <a:t>Ağustos</a:t>
            </a:r>
            <a:r>
              <a:rPr lang="tr-TR" sz="1800" dirty="0">
                <a:latin typeface="Arial Narrow" panose="020B0606020202030204" pitchFamily="34" charset="0"/>
                <a:cs typeface="Adobe Devanagari" panose="02040503050201020203" pitchFamily="18" charset="0"/>
              </a:rPr>
              <a:t> 2022</a:t>
            </a:r>
            <a:endParaRPr lang="tr-TR" dirty="0">
              <a:latin typeface="Arial Narrow" panose="020B0606020202030204" pitchFamily="34" charset="0"/>
            </a:endParaRPr>
          </a:p>
          <a:p>
            <a:endParaRPr lang="tr-TR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984C0158-4482-202A-0D22-141BBCE33415}"/>
              </a:ext>
            </a:extLst>
          </p:cNvPr>
          <p:cNvSpPr txBox="1"/>
          <p:nvPr/>
        </p:nvSpPr>
        <p:spPr>
          <a:xfrm>
            <a:off x="2632510" y="490930"/>
            <a:ext cx="60007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/>
              <a:t>ECZACILIK FAKÜLTESİ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6F85AC0-3726-6F70-0B62-E1769B871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0720" y="256765"/>
            <a:ext cx="1460383" cy="1391659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850AE81A-5072-A4DC-44BF-073596161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262856"/>
            <a:ext cx="1196159" cy="1287007"/>
          </a:xfrm>
          <a:prstGeom prst="rect">
            <a:avLst/>
          </a:prstGeom>
        </p:spPr>
      </p:pic>
      <p:sp>
        <p:nvSpPr>
          <p:cNvPr id="3" name="Unvan 3">
            <a:extLst>
              <a:ext uri="{FF2B5EF4-FFF2-40B4-BE49-F238E27FC236}">
                <a16:creationId xmlns:a16="http://schemas.microsoft.com/office/drawing/2014/main" id="{A368AC2C-1BD1-DE77-F6B9-F9860A5FE6D7}"/>
              </a:ext>
            </a:extLst>
          </p:cNvPr>
          <p:cNvSpPr txBox="1">
            <a:spLocks/>
          </p:cNvSpPr>
          <p:nvPr/>
        </p:nvSpPr>
        <p:spPr>
          <a:xfrm>
            <a:off x="215430" y="2942452"/>
            <a:ext cx="12059247" cy="16171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5000" dirty="0">
                <a:latin typeface="Arial Narrow" panose="020B0606020202030204" pitchFamily="34" charset="0"/>
                <a:cs typeface="Adobe Devanagari" panose="02040503050201020203" pitchFamily="18" charset="0"/>
              </a:rPr>
              <a:t>2019-2020-2021</a:t>
            </a:r>
          </a:p>
          <a:p>
            <a:pPr algn="ctr"/>
            <a:r>
              <a:rPr lang="tr-TR" sz="5000" dirty="0">
                <a:latin typeface="Arial Narrow" panose="020B0606020202030204" pitchFamily="34" charset="0"/>
                <a:cs typeface="Adobe Devanagari" panose="02040503050201020203" pitchFamily="18" charset="0"/>
              </a:rPr>
              <a:t>AKADEMİK PERFORMANS GÖSTERGELERİ</a:t>
            </a:r>
            <a:br>
              <a:rPr lang="tr-TR" sz="5000" dirty="0">
                <a:latin typeface="Arial Narrow" panose="020B0606020202030204" pitchFamily="34" charset="0"/>
                <a:cs typeface="Adobe Devanagari" panose="02040503050201020203" pitchFamily="18" charset="0"/>
              </a:rPr>
            </a:br>
            <a:endParaRPr lang="tr-TR" sz="5000" dirty="0">
              <a:latin typeface="Arial Narrow" panose="020B0606020202030204" pitchFamily="34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9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959883"/>
              </p:ext>
            </p:extLst>
          </p:nvPr>
        </p:nvGraphicFramePr>
        <p:xfrm>
          <a:off x="1347537" y="356136"/>
          <a:ext cx="8855241" cy="5168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608">
                  <a:extLst>
                    <a:ext uri="{9D8B030D-6E8A-4147-A177-3AD203B41FA5}">
                      <a16:colId xmlns:a16="http://schemas.microsoft.com/office/drawing/2014/main" val="220451926"/>
                    </a:ext>
                  </a:extLst>
                </a:gridCol>
                <a:gridCol w="4973210">
                  <a:extLst>
                    <a:ext uri="{9D8B030D-6E8A-4147-A177-3AD203B41FA5}">
                      <a16:colId xmlns:a16="http://schemas.microsoft.com/office/drawing/2014/main" val="1510912008"/>
                    </a:ext>
                  </a:extLst>
                </a:gridCol>
                <a:gridCol w="562445">
                  <a:extLst>
                    <a:ext uri="{9D8B030D-6E8A-4147-A177-3AD203B41FA5}">
                      <a16:colId xmlns:a16="http://schemas.microsoft.com/office/drawing/2014/main" val="2001982281"/>
                    </a:ext>
                  </a:extLst>
                </a:gridCol>
                <a:gridCol w="601686">
                  <a:extLst>
                    <a:ext uri="{9D8B030D-6E8A-4147-A177-3AD203B41FA5}">
                      <a16:colId xmlns:a16="http://schemas.microsoft.com/office/drawing/2014/main" val="3314200819"/>
                    </a:ext>
                  </a:extLst>
                </a:gridCol>
                <a:gridCol w="758646">
                  <a:extLst>
                    <a:ext uri="{9D8B030D-6E8A-4147-A177-3AD203B41FA5}">
                      <a16:colId xmlns:a16="http://schemas.microsoft.com/office/drawing/2014/main" val="1426751413"/>
                    </a:ext>
                  </a:extLst>
                </a:gridCol>
                <a:gridCol w="758646">
                  <a:extLst>
                    <a:ext uri="{9D8B030D-6E8A-4147-A177-3AD203B41FA5}">
                      <a16:colId xmlns:a16="http://schemas.microsoft.com/office/drawing/2014/main" val="1353180551"/>
                    </a:ext>
                  </a:extLst>
                </a:gridCol>
              </a:tblGrid>
              <a:tr h="3124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Faaliyet Tipi66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 dirty="0">
                          <a:effectLst/>
                        </a:rPr>
                        <a:t>Faaliyet Türü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Puan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2021</a:t>
                      </a:r>
                      <a:r>
                        <a:rPr lang="tr-TR" sz="600" u="none" strike="noStrike" dirty="0">
                          <a:effectLst/>
                        </a:rPr>
                        <a:t> ECZACILIK FAKÜLTESİ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351355"/>
                  </a:ext>
                </a:extLst>
              </a:tr>
              <a:tr h="4404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Faaliyet Sayısı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Öğretim Elemanı Sayısı*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Öğretim Elemanı Başına Düşen Puan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52263368"/>
                  </a:ext>
                </a:extLst>
              </a:tr>
              <a:tr h="309472">
                <a:tc rowSpan="8"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 dirty="0">
                          <a:effectLst/>
                        </a:rPr>
                        <a:t>Yayın</a:t>
                      </a:r>
                      <a:endParaRPr lang="tr-TR" sz="600" b="1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SCI-Expanded (Science Citation Index), SSCI (Social Science Citation Index) ve AHCI (Arts and Humanities Citation Index) kapsamındaki dergilerde yayımlanmış makale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20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6118520"/>
                  </a:ext>
                </a:extLst>
              </a:tr>
              <a:tr h="154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Diğer uluslararası hakemli dergilerde yayımlanmış tam makale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15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0642993"/>
                  </a:ext>
                </a:extLst>
              </a:tr>
              <a:tr h="154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600" u="none" strike="noStrike">
                          <a:effectLst/>
                        </a:rPr>
                        <a:t>TR Dizin Dergi Listesi kapsamındaki dergilerde yayımlanmış makale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10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3693090"/>
                  </a:ext>
                </a:extLst>
              </a:tr>
              <a:tr h="154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Ulusal hakemli dergilerde yayımlanmış tam makale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5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3431490"/>
                  </a:ext>
                </a:extLst>
              </a:tr>
              <a:tr h="154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Uluslararası yayınevleri tarafından yayımlanmış kitap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20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07408581"/>
                  </a:ext>
                </a:extLst>
              </a:tr>
              <a:tr h="154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Uluslararası yayınevleri tarafından yayımlanmış kitap editörlüğü veya bölüm yazarlığı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10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15533208"/>
                  </a:ext>
                </a:extLst>
              </a:tr>
              <a:tr h="154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Ulusal yayınevleri tarafından yayımlanmış kitap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15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191650"/>
                  </a:ext>
                </a:extLst>
              </a:tr>
              <a:tr h="1666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Ulusal yayınevleri tarafından yayımlanmış kitap editörlüğü veya bölüm yazarlığı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8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80778605"/>
                  </a:ext>
                </a:extLst>
              </a:tr>
              <a:tr h="30947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Proje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Devam eden veya başarı ile tamamlanmış Uluslararası kurum ve kuruluşlarca desteklenen projeler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15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6370631"/>
                  </a:ext>
                </a:extLst>
              </a:tr>
              <a:tr h="154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Devam eden veya başarı ile tamamlanmış Ulusal kurum ve kuruluşlarca desteklenen projeler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10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7851471"/>
                  </a:ext>
                </a:extLst>
              </a:tr>
              <a:tr h="154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Devam eden veya başarı ile tamamlanmış Üniversite bilimsel araştırma projeleri (BAP)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5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91132568"/>
                  </a:ext>
                </a:extLst>
              </a:tr>
              <a:tr h="1666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Devam eden veya başarı ile tamamlanmış Proje Bütçesi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147500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147500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3749681"/>
                  </a:ext>
                </a:extLst>
              </a:tr>
              <a:tr h="30947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Atıf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SCI, SCI-Expanded, SSCI ve AHCI tarafından taranan dergilerde veya Uluslararası yayınevleri tarafından yayımlanmış kitaplarda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3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108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96384049"/>
                  </a:ext>
                </a:extLst>
              </a:tr>
              <a:tr h="3094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Diğer uluslararası endeksler tarafından taranan dergilerde veya Uluslararası yayınevleri tarafından yayımlanmış kitaplarda kitap bölümünde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98535180"/>
                  </a:ext>
                </a:extLst>
              </a:tr>
              <a:tr h="1666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Ulusal hakemli dergilerde veya Ulusal yayınevleri tarafından yayımlanmış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9290539"/>
                  </a:ext>
                </a:extLst>
              </a:tr>
              <a:tr h="3094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Bilimsel Kongre ve Sempozyum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Uluslararası kongre, sempozyum, panel, çalıştay gibi bilimsel, sanatsal toplantılarda sunulan ve yayımlanan bildiri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3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19279484"/>
                  </a:ext>
                </a:extLst>
              </a:tr>
              <a:tr h="3213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Ulusal kongre, sempozyum, panel, çalıştay gibi bilimsel, sanatsal toplantılarda sunulan ve yayımlanan bildiri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18223816"/>
                  </a:ext>
                </a:extLst>
              </a:tr>
              <a:tr h="15473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Tez Danışmanlıkları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Yüksek Lisans Tezlerinde Devam Eden Danışmanlık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32733510"/>
                  </a:ext>
                </a:extLst>
              </a:tr>
              <a:tr h="1666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Doktora veya Uzmanlık Tezlerinde Devam Eden Danışmanlık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4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15531225"/>
                  </a:ext>
                </a:extLst>
              </a:tr>
              <a:tr h="15473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Patent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Uluslararası Patent (Tescil Edilmiş veya Başvuru Yapılmış)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20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5739214"/>
                  </a:ext>
                </a:extLst>
              </a:tr>
              <a:tr h="1666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Ulusal Patent (Tescil Edilmiş veya Başvuru Yapılmış)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u="none" strike="noStrike">
                          <a:effectLst/>
                        </a:rPr>
                        <a:t>10</a:t>
                      </a:r>
                      <a:endParaRPr lang="tr-TR" sz="600" b="1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93337320"/>
                  </a:ext>
                </a:extLst>
              </a:tr>
              <a:tr h="166639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TOPLAM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u="none" strike="noStrike">
                          <a:effectLst/>
                        </a:rPr>
                        <a:t> </a:t>
                      </a:r>
                      <a:endParaRPr lang="tr-TR" sz="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</a:rPr>
                        <a:t>138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9812574"/>
                  </a:ext>
                </a:extLst>
              </a:tr>
            </a:tbl>
          </a:graphicData>
        </a:graphic>
      </p:graphicFrame>
      <p:sp>
        <p:nvSpPr>
          <p:cNvPr id="3" name="Metin kutusu 2">
            <a:extLst>
              <a:ext uri="{FF2B5EF4-FFF2-40B4-BE49-F238E27FC236}">
                <a16:creationId xmlns:a16="http://schemas.microsoft.com/office/drawing/2014/main" id="{29F9FBCA-F88F-32FE-6E41-E03B6C037621}"/>
              </a:ext>
            </a:extLst>
          </p:cNvPr>
          <p:cNvSpPr txBox="1"/>
          <p:nvPr/>
        </p:nvSpPr>
        <p:spPr>
          <a:xfrm>
            <a:off x="0" y="5977288"/>
            <a:ext cx="11517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/>
              <a:t>NOT: Belirtilen yıllar arasında fakültemiz bünyesinde 2021 yılında göreve başlamış olan 1 öğretim üyesine ait veriler tabloya işlenmiştir</a:t>
            </a:r>
            <a:r>
              <a:rPr lang="tr-T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36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2519</TotalTime>
  <Words>331</Words>
  <Application>Microsoft Office PowerPoint</Application>
  <PresentationFormat>Geniş ekran</PresentationFormat>
  <Paragraphs>84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Times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samet poyraz</cp:lastModifiedBy>
  <cp:revision>253</cp:revision>
  <dcterms:created xsi:type="dcterms:W3CDTF">2021-09-27T09:06:16Z</dcterms:created>
  <dcterms:modified xsi:type="dcterms:W3CDTF">2022-08-16T13:05:32Z</dcterms:modified>
</cp:coreProperties>
</file>